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39"/>
  </p:notesMasterIdLst>
  <p:handoutMasterIdLst>
    <p:handoutMasterId r:id="rId40"/>
  </p:handoutMasterIdLst>
  <p:sldIdLst>
    <p:sldId id="294" r:id="rId6"/>
    <p:sldId id="411" r:id="rId7"/>
    <p:sldId id="425" r:id="rId8"/>
    <p:sldId id="430" r:id="rId9"/>
    <p:sldId id="431" r:id="rId10"/>
    <p:sldId id="432" r:id="rId11"/>
    <p:sldId id="433" r:id="rId12"/>
    <p:sldId id="428" r:id="rId13"/>
    <p:sldId id="434" r:id="rId14"/>
    <p:sldId id="435" r:id="rId15"/>
    <p:sldId id="436" r:id="rId16"/>
    <p:sldId id="437" r:id="rId17"/>
    <p:sldId id="537" r:id="rId18"/>
    <p:sldId id="538" r:id="rId19"/>
    <p:sldId id="539" r:id="rId20"/>
    <p:sldId id="440" r:id="rId21"/>
    <p:sldId id="438" r:id="rId22"/>
    <p:sldId id="441" r:id="rId23"/>
    <p:sldId id="439" r:id="rId24"/>
    <p:sldId id="536" r:id="rId25"/>
    <p:sldId id="426" r:id="rId26"/>
    <p:sldId id="429" r:id="rId27"/>
    <p:sldId id="427" r:id="rId28"/>
    <p:sldId id="422" r:id="rId29"/>
    <p:sldId id="420" r:id="rId30"/>
    <p:sldId id="418" r:id="rId31"/>
    <p:sldId id="416" r:id="rId32"/>
    <p:sldId id="421" r:id="rId33"/>
    <p:sldId id="417" r:id="rId34"/>
    <p:sldId id="415" r:id="rId35"/>
    <p:sldId id="419" r:id="rId36"/>
    <p:sldId id="423" r:id="rId37"/>
    <p:sldId id="424"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6"/>
    <p:restoredTop sz="78613" autoAdjust="0"/>
  </p:normalViewPr>
  <p:slideViewPr>
    <p:cSldViewPr snapToGrid="0">
      <p:cViewPr varScale="1">
        <p:scale>
          <a:sx n="118" d="100"/>
          <a:sy n="118" d="100"/>
        </p:scale>
        <p:origin x="1554" y="102"/>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24/05/2023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24/05/2023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11</a:t>
            </a:fld>
            <a:endParaRPr lang="en-GB"/>
          </a:p>
        </p:txBody>
      </p:sp>
    </p:spTree>
    <p:extLst>
      <p:ext uri="{BB962C8B-B14F-4D97-AF65-F5344CB8AC3E}">
        <p14:creationId xmlns:p14="http://schemas.microsoft.com/office/powerpoint/2010/main" val="8454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12</a:t>
            </a:fld>
            <a:endParaRPr lang="en-GB"/>
          </a:p>
        </p:txBody>
      </p:sp>
    </p:spTree>
    <p:extLst>
      <p:ext uri="{BB962C8B-B14F-4D97-AF65-F5344CB8AC3E}">
        <p14:creationId xmlns:p14="http://schemas.microsoft.com/office/powerpoint/2010/main" val="42014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19</a:t>
            </a:fld>
            <a:endParaRPr lang="en-GB"/>
          </a:p>
        </p:txBody>
      </p:sp>
    </p:spTree>
    <p:extLst>
      <p:ext uri="{BB962C8B-B14F-4D97-AF65-F5344CB8AC3E}">
        <p14:creationId xmlns:p14="http://schemas.microsoft.com/office/powerpoint/2010/main" val="2923728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20</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21</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28</a:t>
            </a:fld>
            <a:endParaRPr lang="en-GB"/>
          </a:p>
        </p:txBody>
      </p:sp>
    </p:spTree>
    <p:extLst>
      <p:ext uri="{BB962C8B-B14F-4D97-AF65-F5344CB8AC3E}">
        <p14:creationId xmlns:p14="http://schemas.microsoft.com/office/powerpoint/2010/main" val="1337180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33</a:t>
            </a:fld>
            <a:endParaRPr lang="en-GB"/>
          </a:p>
        </p:txBody>
      </p:sp>
    </p:spTree>
    <p:extLst>
      <p:ext uri="{BB962C8B-B14F-4D97-AF65-F5344CB8AC3E}">
        <p14:creationId xmlns:p14="http://schemas.microsoft.com/office/powerpoint/2010/main" val="123121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intuition of attention can be best felt through search.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For example, in order to search about “the evolution of language models” through the database of You-Tube videos, you will type in a query “evolution of language models”. </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In every video, that appears, you will have some key information related to the title.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find the overlap between the query and each of these titles – the “keys” in the database.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compute a similarity / relevance metric to find the relevance between query and each key that appears.</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Mathematically, the similarity metric we compute is a dot product or cosine similarity. </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extract the relevant information wat we want to pay attention to. We get a Value. We extract the relevant video.</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9</a:t>
            </a:fld>
            <a:endParaRPr lang="en-GB"/>
          </a:p>
        </p:txBody>
      </p:sp>
    </p:spTree>
    <p:extLst>
      <p:ext uri="{BB962C8B-B14F-4D97-AF65-F5344CB8AC3E}">
        <p14:creationId xmlns:p14="http://schemas.microsoft.com/office/powerpoint/2010/main" val="36833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Let’s go back to our text/language example, with this sentence the goal is to identify features in the input that are relevant to the semantic meaning of the sentence.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This is important because when we’re dealing language and making a language model to predict the next word I ought to know the semantic meaning of the sentence</a:t>
            </a:r>
            <a:r>
              <a:rPr lang="en-GB" sz="1800" kern="100" dirty="0">
                <a:effectLst/>
                <a:latin typeface="Calibri" panose="020F0502020204030204" pitchFamily="34" charset="0"/>
                <a:ea typeface="DengXian" panose="02010600030101010101" pitchFamily="2" charset="-122"/>
                <a:cs typeface="Arial" panose="020B0604020202020204" pitchFamily="34" charset="0"/>
              </a:rPr>
              <a: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We perform the following operations: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Encode the positional information.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query, key and value – exactly similar to search operation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Compute attention weights</a:t>
            </a:r>
          </a:p>
          <a:p>
            <a:pPr marL="342900" lvl="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features with high attention</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Positional embedding are the identifiers that are added to the original word embedding for the Transformers to know the order of the sequence.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positional embedding should fulfil certain requirements:</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Every position must have the same identifier irrespective of the sequence length.</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It should be noted that the positional embeddings push the original input embedding, care should be taken to see that the input embedding do not get drifted away too far away so that the semantic meaning of the embedding is lost.</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could think of numbering the positional embedding as 1, 2, 3 but that violates the above rule!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thus need to keep the value of the positional embedding bounded.</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To keep the values of the input embedding bounded, we choose functions of sine and cosine, sines and cosines are bounded between -1 and +1 range from – infinity to + infinity</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take both sines and cosines because: had we taken only sines we might have got some repeated position values which is not permitted by 1)</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Hence, we take both sines and cosines.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23092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23837" cy="51435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290702" y="281416"/>
            <a:ext cx="1516953" cy="121512"/>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457200" y="256447"/>
            <a:ext cx="5543550" cy="171450"/>
          </a:xfrm>
          <a:prstGeom prst="rect">
            <a:avLst/>
          </a:prstGeom>
        </p:spPr>
        <p:txBody>
          <a:bodyPr/>
          <a:lstStyle>
            <a:lvl1pPr>
              <a:defRPr sz="788" spc="225">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457200" y="821531"/>
            <a:ext cx="3943350" cy="228600"/>
          </a:xfrm>
          <a:prstGeom prst="rect">
            <a:avLst/>
          </a:prstGeom>
        </p:spPr>
        <p:txBody>
          <a:bodyPr/>
          <a:lstStyle>
            <a:lvl1pPr>
              <a:defRPr sz="1050" spc="225">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457200" y="1185862"/>
            <a:ext cx="8401050" cy="2700338"/>
          </a:xfrm>
          <a:prstGeom prst="rect">
            <a:avLst/>
          </a:prstGeom>
        </p:spPr>
        <p:txBody>
          <a:bodyPr/>
          <a:lstStyle>
            <a:lvl1pPr>
              <a:defRPr sz="900">
                <a:latin typeface="JLR Emeric ExtraLight" panose="02000503040000020004" pitchFamily="2" charset="0"/>
              </a:defRPr>
            </a:lvl1pPr>
            <a:lvl2pPr marL="471488" indent="-128588">
              <a:buFont typeface="Arial" panose="020B0604020202020204" pitchFamily="34" charset="0"/>
              <a:buChar char="•"/>
              <a:defRPr sz="900">
                <a:latin typeface="JLR Emeric ExtraLight" panose="02000503040000020004" pitchFamily="2" charset="0"/>
              </a:defRPr>
            </a:lvl2pPr>
            <a:lvl3pPr marL="814388" indent="-128588">
              <a:buFont typeface="Arial" panose="020B0604020202020204" pitchFamily="34" charset="0"/>
              <a:buChar char="•"/>
              <a:defRPr sz="9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160753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6" name="object 10">
            <a:extLst>
              <a:ext uri="{FF2B5EF4-FFF2-40B4-BE49-F238E27FC236}">
                <a16:creationId xmlns:a16="http://schemas.microsoft.com/office/drawing/2014/main" id="{99E0557C-3FBF-715C-D34D-001B23245398}"/>
              </a:ext>
            </a:extLst>
          </p:cNvPr>
          <p:cNvSpPr/>
          <p:nvPr userDrawn="1"/>
        </p:nvSpPr>
        <p:spPr>
          <a:xfrm>
            <a:off x="216804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9" name="object 11">
            <a:extLst>
              <a:ext uri="{FF2B5EF4-FFF2-40B4-BE49-F238E27FC236}">
                <a16:creationId xmlns:a16="http://schemas.microsoft.com/office/drawing/2014/main" id="{308282CB-1919-B0FD-59D0-C0D7FEA27C4F}"/>
              </a:ext>
            </a:extLst>
          </p:cNvPr>
          <p:cNvSpPr/>
          <p:nvPr userDrawn="1"/>
        </p:nvSpPr>
        <p:spPr>
          <a:xfrm>
            <a:off x="298202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523875" y="4934743"/>
            <a:ext cx="995851" cy="102432"/>
          </a:xfrm>
          <a:prstGeom prst="rect">
            <a:avLst/>
          </a:prstGeom>
        </p:spPr>
        <p:txBody>
          <a:bodyPr vert="horz" wrap="square" lIns="0" tIns="10001" rIns="0" bIns="0" rtlCol="0">
            <a:spAutoFit/>
          </a:bodyPr>
          <a:lstStyle/>
          <a:p>
            <a:pPr marL="9525" marR="0" lvl="0" indent="0" defTabSz="685800" eaLnBrk="1" fontAlgn="auto" latinLnBrk="0" hangingPunct="1">
              <a:lnSpc>
                <a:spcPct val="100000"/>
              </a:lnSpc>
              <a:spcBef>
                <a:spcPts val="79"/>
              </a:spcBef>
              <a:spcAft>
                <a:spcPts val="0"/>
              </a:spcAft>
              <a:buClrTx/>
              <a:buSzTx/>
              <a:buFontTx/>
              <a:buNone/>
              <a:tabLst/>
              <a:defRPr/>
            </a:pPr>
            <a:r>
              <a:rPr lang="en-GB" sz="600" b="0" spc="225" dirty="0">
                <a:solidFill>
                  <a:schemeClr val="bg1">
                    <a:lumMod val="50000"/>
                  </a:schemeClr>
                </a:solidFill>
                <a:latin typeface="JLR Emeric ExtraLight"/>
                <a:cs typeface="JLR Emeric ExtraLight"/>
              </a:rPr>
              <a:t>CUSTOMER LOVE</a:t>
            </a:r>
            <a:endParaRPr lang="en-GB" sz="600" spc="225"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1695341" y="4934743"/>
            <a:ext cx="38489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UNITY</a:t>
            </a:r>
            <a:endParaRPr sz="600" spc="225"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2255851" y="4934743"/>
            <a:ext cx="638363"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INTEGRITY</a:t>
            </a:r>
            <a:endParaRPr sz="600" spc="225"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3069829" y="4934743"/>
            <a:ext cx="51363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GROWTH</a:t>
            </a:r>
            <a:endParaRPr sz="600" spc="225"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367127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3759077" y="4934743"/>
            <a:ext cx="470021"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IMPACT</a:t>
            </a:r>
            <a:endParaRPr sz="600" spc="225"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37182" y="4925285"/>
            <a:ext cx="298199" cy="121349"/>
          </a:xfrm>
          <a:prstGeom prst="rect">
            <a:avLst/>
          </a:prstGeom>
        </p:spPr>
        <p:txBody>
          <a:bodyPr/>
          <a:lstStyle>
            <a:defPPr>
              <a:defRPr kern="0"/>
            </a:defPPr>
          </a:lstStyle>
          <a:p>
            <a:pPr marL="28575">
              <a:spcBef>
                <a:spcPts val="79"/>
              </a:spcBef>
            </a:pPr>
            <a:fld id="{81D60167-4931-47E6-BA6A-407CBD079E47}" type="slidenum">
              <a:rPr lang="en-GB" sz="525" spc="-19" smtClean="0">
                <a:solidFill>
                  <a:schemeClr val="bg1"/>
                </a:solidFill>
                <a:latin typeface="JLR Emeric ExtraLight" panose="02000503040000020004" pitchFamily="2" charset="0"/>
              </a:rPr>
              <a:pPr marL="28575">
                <a:spcBef>
                  <a:spcPts val="79"/>
                </a:spcBef>
              </a:pPr>
              <a:t>‹#›</a:t>
            </a:fld>
            <a:r>
              <a:rPr lang="en-GB" sz="525" spc="375"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00266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3.jpeg"/><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 id="2147483702" r:id="rId8"/>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ED3CB-94A8-2112-6AEB-97ABCADFBB1D}"/>
              </a:ext>
            </a:extLst>
          </p:cNvPr>
          <p:cNvSpPr>
            <a:spLocks noGrp="1"/>
          </p:cNvSpPr>
          <p:nvPr>
            <p:ph type="sldNum" sz="quarter" idx="12"/>
          </p:nvPr>
        </p:nvSpPr>
        <p:spPr/>
        <p:txBody>
          <a:bodyPr/>
          <a:lstStyle/>
          <a:p>
            <a:fld id="{C554A706-D19D-4C79-97F9-BC489483F7EF}" type="slidenum">
              <a:rPr lang="en-GB" smtClean="0"/>
              <a:pPr/>
              <a:t>10</a:t>
            </a:fld>
            <a:endParaRPr lang="en-GB"/>
          </a:p>
        </p:txBody>
      </p:sp>
      <p:pic>
        <p:nvPicPr>
          <p:cNvPr id="13" name="Picture 12">
            <a:extLst>
              <a:ext uri="{FF2B5EF4-FFF2-40B4-BE49-F238E27FC236}">
                <a16:creationId xmlns:a16="http://schemas.microsoft.com/office/drawing/2014/main" id="{D4F0D311-3173-AA46-77B0-C899894B022C}"/>
              </a:ext>
            </a:extLst>
          </p:cNvPr>
          <p:cNvPicPr>
            <a:picLocks noChangeAspect="1"/>
          </p:cNvPicPr>
          <p:nvPr/>
        </p:nvPicPr>
        <p:blipFill>
          <a:blip r:embed="rId3"/>
          <a:stretch>
            <a:fillRect/>
          </a:stretch>
        </p:blipFill>
        <p:spPr>
          <a:xfrm>
            <a:off x="7117080" y="1121411"/>
            <a:ext cx="2026920" cy="2973705"/>
          </a:xfrm>
          <a:prstGeom prst="rect">
            <a:avLst/>
          </a:prstGeom>
        </p:spPr>
      </p:pic>
      <p:pic>
        <p:nvPicPr>
          <p:cNvPr id="15" name="Picture 14">
            <a:extLst>
              <a:ext uri="{FF2B5EF4-FFF2-40B4-BE49-F238E27FC236}">
                <a16:creationId xmlns:a16="http://schemas.microsoft.com/office/drawing/2014/main" id="{5D7CE113-E1AF-B2ED-F914-AC6378CEE2EF}"/>
              </a:ext>
            </a:extLst>
          </p:cNvPr>
          <p:cNvPicPr>
            <a:picLocks noChangeAspect="1"/>
          </p:cNvPicPr>
          <p:nvPr/>
        </p:nvPicPr>
        <p:blipFill>
          <a:blip r:embed="rId4"/>
          <a:stretch>
            <a:fillRect/>
          </a:stretch>
        </p:blipFill>
        <p:spPr>
          <a:xfrm>
            <a:off x="260982" y="3499391"/>
            <a:ext cx="1216819" cy="1450181"/>
          </a:xfrm>
          <a:prstGeom prst="rect">
            <a:avLst/>
          </a:prstGeom>
          <a:ln w="57150">
            <a:solidFill>
              <a:srgbClr val="FF0000"/>
            </a:solidFill>
          </a:ln>
        </p:spPr>
      </p:pic>
      <p:pic>
        <p:nvPicPr>
          <p:cNvPr id="17" name="Picture 16">
            <a:extLst>
              <a:ext uri="{FF2B5EF4-FFF2-40B4-BE49-F238E27FC236}">
                <a16:creationId xmlns:a16="http://schemas.microsoft.com/office/drawing/2014/main" id="{74D80ACA-C0C6-96DD-3F9E-A3D011AA7548}"/>
              </a:ext>
            </a:extLst>
          </p:cNvPr>
          <p:cNvPicPr>
            <a:picLocks noChangeAspect="1"/>
          </p:cNvPicPr>
          <p:nvPr/>
        </p:nvPicPr>
        <p:blipFill>
          <a:blip r:embed="rId5"/>
          <a:stretch>
            <a:fillRect/>
          </a:stretch>
        </p:blipFill>
        <p:spPr>
          <a:xfrm>
            <a:off x="0" y="2776894"/>
            <a:ext cx="1953577" cy="686753"/>
          </a:xfrm>
          <a:prstGeom prst="rect">
            <a:avLst/>
          </a:prstGeom>
          <a:ln w="38100">
            <a:solidFill>
              <a:srgbClr val="FF0000"/>
            </a:solidFill>
          </a:ln>
        </p:spPr>
      </p:pic>
      <p:sp>
        <p:nvSpPr>
          <p:cNvPr id="18" name="TextBox 17">
            <a:extLst>
              <a:ext uri="{FF2B5EF4-FFF2-40B4-BE49-F238E27FC236}">
                <a16:creationId xmlns:a16="http://schemas.microsoft.com/office/drawing/2014/main" id="{CD5ECA97-E335-BF54-FE4E-BB93FD023B6B}"/>
              </a:ext>
            </a:extLst>
          </p:cNvPr>
          <p:cNvSpPr txBox="1"/>
          <p:nvPr/>
        </p:nvSpPr>
        <p:spPr>
          <a:xfrm>
            <a:off x="2767595" y="3056497"/>
            <a:ext cx="2144224"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Positional Input Embedding</a:t>
            </a:r>
          </a:p>
        </p:txBody>
      </p:sp>
      <p:pic>
        <p:nvPicPr>
          <p:cNvPr id="20" name="Picture 19">
            <a:extLst>
              <a:ext uri="{FF2B5EF4-FFF2-40B4-BE49-F238E27FC236}">
                <a16:creationId xmlns:a16="http://schemas.microsoft.com/office/drawing/2014/main" id="{13679B8E-27DD-B2EF-EFD3-39C9BAA2845D}"/>
              </a:ext>
            </a:extLst>
          </p:cNvPr>
          <p:cNvPicPr>
            <a:picLocks noChangeAspect="1"/>
          </p:cNvPicPr>
          <p:nvPr/>
        </p:nvPicPr>
        <p:blipFill>
          <a:blip r:embed="rId6"/>
          <a:stretch>
            <a:fillRect/>
          </a:stretch>
        </p:blipFill>
        <p:spPr>
          <a:xfrm>
            <a:off x="44621" y="622169"/>
            <a:ext cx="2383155" cy="2135694"/>
          </a:xfrm>
          <a:prstGeom prst="rect">
            <a:avLst/>
          </a:prstGeom>
          <a:ln w="28575">
            <a:solidFill>
              <a:srgbClr val="FF0000"/>
            </a:solidFill>
          </a:ln>
        </p:spPr>
      </p:pic>
      <p:sp>
        <p:nvSpPr>
          <p:cNvPr id="23" name="Text Placeholder 22">
            <a:extLst>
              <a:ext uri="{FF2B5EF4-FFF2-40B4-BE49-F238E27FC236}">
                <a16:creationId xmlns:a16="http://schemas.microsoft.com/office/drawing/2014/main" id="{757A05B1-0215-ED0E-5ADA-796526A6A764}"/>
              </a:ext>
            </a:extLst>
          </p:cNvPr>
          <p:cNvSpPr>
            <a:spLocks noGrp="1"/>
          </p:cNvSpPr>
          <p:nvPr>
            <p:ph type="body" sz="quarter" idx="16"/>
          </p:nvPr>
        </p:nvSpPr>
        <p:spPr>
          <a:xfrm>
            <a:off x="203834" y="131930"/>
            <a:ext cx="7827512" cy="184666"/>
          </a:xfrm>
        </p:spPr>
        <p:txBody>
          <a:bodyPr/>
          <a:lstStyle/>
          <a:p>
            <a:r>
              <a:rPr lang="en-GB" sz="2400" dirty="0"/>
              <a:t>Attention in Text - embeddings</a:t>
            </a:r>
          </a:p>
        </p:txBody>
      </p:sp>
      <p:sp>
        <p:nvSpPr>
          <p:cNvPr id="24" name="TextBox 23">
            <a:extLst>
              <a:ext uri="{FF2B5EF4-FFF2-40B4-BE49-F238E27FC236}">
                <a16:creationId xmlns:a16="http://schemas.microsoft.com/office/drawing/2014/main" id="{B55A6F72-82A2-0EC1-0C56-A3EDF3DD7B75}"/>
              </a:ext>
            </a:extLst>
          </p:cNvPr>
          <p:cNvSpPr txBox="1"/>
          <p:nvPr/>
        </p:nvSpPr>
        <p:spPr>
          <a:xfrm>
            <a:off x="2914040" y="855550"/>
            <a:ext cx="2383155" cy="166199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Each positional embedding passes through a Linear Neural Network layer – </a:t>
            </a:r>
            <a:r>
              <a:rPr lang="en-GB" dirty="0">
                <a:solidFill>
                  <a:srgbClr val="FF0000"/>
                </a:solidFill>
              </a:rPr>
              <a:t>extract Query, Key, Value</a:t>
            </a:r>
          </a:p>
        </p:txBody>
      </p:sp>
      <p:sp>
        <p:nvSpPr>
          <p:cNvPr id="25" name="TextBox 24">
            <a:extLst>
              <a:ext uri="{FF2B5EF4-FFF2-40B4-BE49-F238E27FC236}">
                <a16:creationId xmlns:a16="http://schemas.microsoft.com/office/drawing/2014/main" id="{4B7809F9-1002-FC19-EC50-C7508DC559B4}"/>
              </a:ext>
            </a:extLst>
          </p:cNvPr>
          <p:cNvSpPr txBox="1"/>
          <p:nvPr/>
        </p:nvSpPr>
        <p:spPr>
          <a:xfrm>
            <a:off x="2767595" y="4054331"/>
            <a:ext cx="1953577"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Input Embeddings</a:t>
            </a:r>
          </a:p>
        </p:txBody>
      </p:sp>
      <p:sp>
        <p:nvSpPr>
          <p:cNvPr id="26" name="Oval 25">
            <a:extLst>
              <a:ext uri="{FF2B5EF4-FFF2-40B4-BE49-F238E27FC236}">
                <a16:creationId xmlns:a16="http://schemas.microsoft.com/office/drawing/2014/main" id="{BB5C7F61-E4C2-F842-2401-6171C99C55DD}"/>
              </a:ext>
            </a:extLst>
          </p:cNvPr>
          <p:cNvSpPr/>
          <p:nvPr/>
        </p:nvSpPr>
        <p:spPr>
          <a:xfrm>
            <a:off x="3881632" y="1403742"/>
            <a:ext cx="763571" cy="282804"/>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29" name="TextBox 28">
            <a:extLst>
              <a:ext uri="{FF2B5EF4-FFF2-40B4-BE49-F238E27FC236}">
                <a16:creationId xmlns:a16="http://schemas.microsoft.com/office/drawing/2014/main" id="{840848A9-9B4C-3105-D6EF-4EED351AFD34}"/>
              </a:ext>
            </a:extLst>
          </p:cNvPr>
          <p:cNvSpPr txBox="1"/>
          <p:nvPr/>
        </p:nvSpPr>
        <p:spPr>
          <a:xfrm>
            <a:off x="4880433" y="943106"/>
            <a:ext cx="163436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dirty="0">
                <a:solidFill>
                  <a:schemeClr val="bg2">
                    <a:lumMod val="20000"/>
                    <a:lumOff val="80000"/>
                  </a:schemeClr>
                </a:solidFill>
              </a:rPr>
              <a:t>no activation)</a:t>
            </a:r>
          </a:p>
        </p:txBody>
      </p:sp>
      <p:cxnSp>
        <p:nvCxnSpPr>
          <p:cNvPr id="4" name="Straight Arrow Connector 3">
            <a:extLst>
              <a:ext uri="{FF2B5EF4-FFF2-40B4-BE49-F238E27FC236}">
                <a16:creationId xmlns:a16="http://schemas.microsoft.com/office/drawing/2014/main" id="{C1D264CE-CF71-2A9B-865E-5D16BAED2079}"/>
              </a:ext>
            </a:extLst>
          </p:cNvPr>
          <p:cNvCxnSpPr>
            <a:cxnSpLocks/>
          </p:cNvCxnSpPr>
          <p:nvPr/>
        </p:nvCxnSpPr>
        <p:spPr>
          <a:xfrm flipV="1">
            <a:off x="2636013" y="950669"/>
            <a:ext cx="0" cy="359694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9168960-6C4B-8AE6-FB80-D8B6B2B76ECE}"/>
              </a:ext>
            </a:extLst>
          </p:cNvPr>
          <p:cNvCxnSpPr/>
          <p:nvPr/>
        </p:nvCxnSpPr>
        <p:spPr>
          <a:xfrm flipV="1">
            <a:off x="4721172" y="1306182"/>
            <a:ext cx="688571" cy="2622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line, diagram, screenshot, design&#10;&#10;Description automatically generated">
            <a:extLst>
              <a:ext uri="{FF2B5EF4-FFF2-40B4-BE49-F238E27FC236}">
                <a16:creationId xmlns:a16="http://schemas.microsoft.com/office/drawing/2014/main" id="{D450EE29-2F4B-09C3-4AA0-AA8CF514716D}"/>
              </a:ext>
            </a:extLst>
          </p:cNvPr>
          <p:cNvPicPr>
            <a:picLocks noChangeAspect="1"/>
          </p:cNvPicPr>
          <p:nvPr/>
        </p:nvPicPr>
        <p:blipFill>
          <a:blip r:embed="rId7"/>
          <a:stretch>
            <a:fillRect/>
          </a:stretch>
        </p:blipFill>
        <p:spPr>
          <a:xfrm>
            <a:off x="4871399" y="2326093"/>
            <a:ext cx="1935956" cy="1635919"/>
          </a:xfrm>
          <a:prstGeom prst="rect">
            <a:avLst/>
          </a:prstGeom>
          <a:ln w="57150">
            <a:solidFill>
              <a:srgbClr val="FF0000"/>
            </a:solidFill>
          </a:ln>
        </p:spPr>
      </p:pic>
      <p:cxnSp>
        <p:nvCxnSpPr>
          <p:cNvPr id="8" name="Straight Arrow Connector 7">
            <a:extLst>
              <a:ext uri="{FF2B5EF4-FFF2-40B4-BE49-F238E27FC236}">
                <a16:creationId xmlns:a16="http://schemas.microsoft.com/office/drawing/2014/main" id="{535A7A47-83C1-A0DB-EE30-B66912BBA04C}"/>
              </a:ext>
            </a:extLst>
          </p:cNvPr>
          <p:cNvCxnSpPr/>
          <p:nvPr/>
        </p:nvCxnSpPr>
        <p:spPr>
          <a:xfrm>
            <a:off x="4089400" y="3463647"/>
            <a:ext cx="12077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3EA8152-3512-2337-D7FA-02013D910258}"/>
              </a:ext>
            </a:extLst>
          </p:cNvPr>
          <p:cNvPicPr>
            <a:picLocks noChangeAspect="1"/>
          </p:cNvPicPr>
          <p:nvPr/>
        </p:nvPicPr>
        <p:blipFill>
          <a:blip r:embed="rId8"/>
          <a:stretch>
            <a:fillRect/>
          </a:stretch>
        </p:blipFill>
        <p:spPr>
          <a:xfrm>
            <a:off x="5486400" y="4129922"/>
            <a:ext cx="2331244" cy="602456"/>
          </a:xfrm>
          <a:prstGeom prst="rect">
            <a:avLst/>
          </a:prstGeom>
        </p:spPr>
      </p:pic>
      <p:sp>
        <p:nvSpPr>
          <p:cNvPr id="11" name="Oval 10">
            <a:extLst>
              <a:ext uri="{FF2B5EF4-FFF2-40B4-BE49-F238E27FC236}">
                <a16:creationId xmlns:a16="http://schemas.microsoft.com/office/drawing/2014/main" id="{4CA4432E-8C95-B719-6054-EFFD1B14D38D}"/>
              </a:ext>
            </a:extLst>
          </p:cNvPr>
          <p:cNvSpPr/>
          <p:nvPr/>
        </p:nvSpPr>
        <p:spPr>
          <a:xfrm>
            <a:off x="6307667" y="4129922"/>
            <a:ext cx="336946" cy="60245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14" name="TextBox 13">
            <a:extLst>
              <a:ext uri="{FF2B5EF4-FFF2-40B4-BE49-F238E27FC236}">
                <a16:creationId xmlns:a16="http://schemas.microsoft.com/office/drawing/2014/main" id="{BBBFAAF0-B4F0-E1B3-F6B3-CD1190BB24EC}"/>
              </a:ext>
            </a:extLst>
          </p:cNvPr>
          <p:cNvSpPr txBox="1"/>
          <p:nvPr/>
        </p:nvSpPr>
        <p:spPr>
          <a:xfrm>
            <a:off x="7751101" y="4329740"/>
            <a:ext cx="1419489" cy="369332"/>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200" i="1" dirty="0">
                <a:solidFill>
                  <a:srgbClr val="FF0000"/>
                </a:solidFill>
              </a:rPr>
              <a:t>why sines and cosines?</a:t>
            </a:r>
          </a:p>
        </p:txBody>
      </p:sp>
    </p:spTree>
    <p:extLst>
      <p:ext uri="{BB962C8B-B14F-4D97-AF65-F5344CB8AC3E}">
        <p14:creationId xmlns:p14="http://schemas.microsoft.com/office/powerpoint/2010/main" val="275162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A7C1B-C870-E4A1-84F5-CB43501A79DB}"/>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6B81633E-3F15-2795-8AB2-D8AF0059198F}"/>
              </a:ext>
            </a:extLst>
          </p:cNvPr>
          <p:cNvSpPr>
            <a:spLocks noGrp="1"/>
          </p:cNvSpPr>
          <p:nvPr>
            <p:ph type="body" sz="quarter" idx="16"/>
          </p:nvPr>
        </p:nvSpPr>
        <p:spPr>
          <a:xfrm>
            <a:off x="33199" y="124510"/>
            <a:ext cx="7827512" cy="184666"/>
          </a:xfrm>
        </p:spPr>
        <p:txBody>
          <a:bodyPr/>
          <a:lstStyle/>
          <a:p>
            <a:r>
              <a:rPr lang="en-GB" sz="2400" dirty="0"/>
              <a:t>Attention in Text – word embeddings </a:t>
            </a:r>
          </a:p>
        </p:txBody>
      </p:sp>
      <p:pic>
        <p:nvPicPr>
          <p:cNvPr id="4" name="Picture 3">
            <a:extLst>
              <a:ext uri="{FF2B5EF4-FFF2-40B4-BE49-F238E27FC236}">
                <a16:creationId xmlns:a16="http://schemas.microsoft.com/office/drawing/2014/main" id="{323CFAFD-5B11-A353-6FEF-D0FD8C17CEDC}"/>
              </a:ext>
            </a:extLst>
          </p:cNvPr>
          <p:cNvPicPr>
            <a:picLocks noChangeAspect="1"/>
          </p:cNvPicPr>
          <p:nvPr/>
        </p:nvPicPr>
        <p:blipFill>
          <a:blip r:embed="rId3"/>
          <a:stretch>
            <a:fillRect/>
          </a:stretch>
        </p:blipFill>
        <p:spPr>
          <a:xfrm>
            <a:off x="6248400" y="507495"/>
            <a:ext cx="2895600" cy="4248150"/>
          </a:xfrm>
          <a:prstGeom prst="rect">
            <a:avLst/>
          </a:prstGeom>
        </p:spPr>
      </p:pic>
      <p:sp>
        <p:nvSpPr>
          <p:cNvPr id="10" name="TextBox 9">
            <a:extLst>
              <a:ext uri="{FF2B5EF4-FFF2-40B4-BE49-F238E27FC236}">
                <a16:creationId xmlns:a16="http://schemas.microsoft.com/office/drawing/2014/main" id="{4AE3C68E-EE41-292A-83B9-9BDF736C5B39}"/>
              </a:ext>
            </a:extLst>
          </p:cNvPr>
          <p:cNvSpPr txBox="1"/>
          <p:nvPr/>
        </p:nvSpPr>
        <p:spPr>
          <a:xfrm>
            <a:off x="135108" y="742558"/>
            <a:ext cx="395925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sz="1600" b="1" dirty="0">
                <a:highlight>
                  <a:srgbClr val="FF0000"/>
                </a:highlight>
              </a:rPr>
              <a:t>understand how to read the scores)</a:t>
            </a:r>
          </a:p>
        </p:txBody>
      </p:sp>
      <p:pic>
        <p:nvPicPr>
          <p:cNvPr id="11" name="Picture 10">
            <a:extLst>
              <a:ext uri="{FF2B5EF4-FFF2-40B4-BE49-F238E27FC236}">
                <a16:creationId xmlns:a16="http://schemas.microsoft.com/office/drawing/2014/main" id="{1F602F39-3FBB-ACC8-4642-EE6A0FBCCD6C}"/>
              </a:ext>
            </a:extLst>
          </p:cNvPr>
          <p:cNvPicPr>
            <a:picLocks noChangeAspect="1"/>
          </p:cNvPicPr>
          <p:nvPr/>
        </p:nvPicPr>
        <p:blipFill>
          <a:blip r:embed="rId4"/>
          <a:stretch>
            <a:fillRect/>
          </a:stretch>
        </p:blipFill>
        <p:spPr>
          <a:xfrm>
            <a:off x="0" y="3522828"/>
            <a:ext cx="2781776" cy="1136809"/>
          </a:xfrm>
          <a:prstGeom prst="rect">
            <a:avLst/>
          </a:prstGeom>
        </p:spPr>
      </p:pic>
      <p:pic>
        <p:nvPicPr>
          <p:cNvPr id="13" name="Picture 12">
            <a:extLst>
              <a:ext uri="{FF2B5EF4-FFF2-40B4-BE49-F238E27FC236}">
                <a16:creationId xmlns:a16="http://schemas.microsoft.com/office/drawing/2014/main" id="{3C658F71-8E25-EF1B-EBBA-D836DC08BB51}"/>
              </a:ext>
            </a:extLst>
          </p:cNvPr>
          <p:cNvPicPr>
            <a:picLocks noChangeAspect="1"/>
          </p:cNvPicPr>
          <p:nvPr/>
        </p:nvPicPr>
        <p:blipFill>
          <a:blip r:embed="rId5"/>
          <a:stretch>
            <a:fillRect/>
          </a:stretch>
        </p:blipFill>
        <p:spPr>
          <a:xfrm>
            <a:off x="3050112" y="2772540"/>
            <a:ext cx="2843213" cy="1983105"/>
          </a:xfrm>
          <a:prstGeom prst="rect">
            <a:avLst/>
          </a:prstGeom>
        </p:spPr>
      </p:pic>
      <p:pic>
        <p:nvPicPr>
          <p:cNvPr id="15" name="Picture 14">
            <a:extLst>
              <a:ext uri="{FF2B5EF4-FFF2-40B4-BE49-F238E27FC236}">
                <a16:creationId xmlns:a16="http://schemas.microsoft.com/office/drawing/2014/main" id="{A14B6187-ABCE-BC68-23F5-FEA814A4DE75}"/>
              </a:ext>
            </a:extLst>
          </p:cNvPr>
          <p:cNvPicPr>
            <a:picLocks noChangeAspect="1"/>
          </p:cNvPicPr>
          <p:nvPr/>
        </p:nvPicPr>
        <p:blipFill>
          <a:blip r:embed="rId6"/>
          <a:stretch>
            <a:fillRect/>
          </a:stretch>
        </p:blipFill>
        <p:spPr>
          <a:xfrm>
            <a:off x="33199" y="1215884"/>
            <a:ext cx="3801904" cy="1393031"/>
          </a:xfrm>
          <a:prstGeom prst="rect">
            <a:avLst/>
          </a:prstGeom>
        </p:spPr>
      </p:pic>
      <p:cxnSp>
        <p:nvCxnSpPr>
          <p:cNvPr id="17" name="Straight Arrow Connector 16">
            <a:extLst>
              <a:ext uri="{FF2B5EF4-FFF2-40B4-BE49-F238E27FC236}">
                <a16:creationId xmlns:a16="http://schemas.microsoft.com/office/drawing/2014/main" id="{B6B64A11-5D61-DDC8-1998-6AAFE8287B66}"/>
              </a:ext>
            </a:extLst>
          </p:cNvPr>
          <p:cNvCxnSpPr/>
          <p:nvPr/>
        </p:nvCxnSpPr>
        <p:spPr>
          <a:xfrm>
            <a:off x="2114737" y="4091233"/>
            <a:ext cx="1832218"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957385D-E37E-F126-816A-83431B29BEC9}"/>
              </a:ext>
            </a:extLst>
          </p:cNvPr>
          <p:cNvPicPr>
            <a:picLocks noChangeAspect="1"/>
          </p:cNvPicPr>
          <p:nvPr/>
        </p:nvPicPr>
        <p:blipFill>
          <a:blip r:embed="rId7"/>
          <a:stretch>
            <a:fillRect/>
          </a:stretch>
        </p:blipFill>
        <p:spPr>
          <a:xfrm>
            <a:off x="3629772" y="2768215"/>
            <a:ext cx="634365" cy="595313"/>
          </a:xfrm>
          <a:prstGeom prst="rect">
            <a:avLst/>
          </a:prstGeom>
        </p:spPr>
      </p:pic>
      <p:cxnSp>
        <p:nvCxnSpPr>
          <p:cNvPr id="29" name="Straight Connector 28">
            <a:extLst>
              <a:ext uri="{FF2B5EF4-FFF2-40B4-BE49-F238E27FC236}">
                <a16:creationId xmlns:a16="http://schemas.microsoft.com/office/drawing/2014/main" id="{FA6D8347-7464-FAD4-D0A1-022B69DBAE78}"/>
              </a:ext>
            </a:extLst>
          </p:cNvPr>
          <p:cNvCxnSpPr/>
          <p:nvPr/>
        </p:nvCxnSpPr>
        <p:spPr>
          <a:xfrm flipV="1">
            <a:off x="6248400" y="1536569"/>
            <a:ext cx="0" cy="31230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AE7C4DE-E9A4-739C-0FF0-57D5558F2BE2}"/>
              </a:ext>
            </a:extLst>
          </p:cNvPr>
          <p:cNvCxnSpPr/>
          <p:nvPr/>
        </p:nvCxnSpPr>
        <p:spPr>
          <a:xfrm flipH="1">
            <a:off x="3629772" y="1536569"/>
            <a:ext cx="26186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106F43-4D10-AD5E-DD69-401884271E68}"/>
              </a:ext>
            </a:extLst>
          </p:cNvPr>
          <p:cNvCxnSpPr/>
          <p:nvPr/>
        </p:nvCxnSpPr>
        <p:spPr>
          <a:xfrm>
            <a:off x="5528733" y="4659637"/>
            <a:ext cx="71966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9A01C7-2EF9-CEE6-37F9-933667D7CFAF}"/>
              </a:ext>
            </a:extLst>
          </p:cNvPr>
          <p:cNvSpPr txBox="1"/>
          <p:nvPr/>
        </p:nvSpPr>
        <p:spPr>
          <a:xfrm>
            <a:off x="3946954" y="1755407"/>
            <a:ext cx="2096529" cy="769441"/>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000" b="0" i="1" dirty="0">
                <a:solidFill>
                  <a:srgbClr val="222222"/>
                </a:solidFill>
                <a:effectLst/>
                <a:latin typeface="Arial" panose="020B0604020202020204" pitchFamily="34" charset="0"/>
                <a:cs typeface="Arial" panose="020B0604020202020204" pitchFamily="34" charset="0"/>
              </a:rPr>
              <a:t>The intuition here is to keep intact the values of the word(s) we want to focus on, and throw-out irrelevant words – </a:t>
            </a:r>
            <a:r>
              <a:rPr lang="en-GB" sz="1000" b="0" i="1" dirty="0">
                <a:solidFill>
                  <a:srgbClr val="FF0000"/>
                </a:solidFill>
                <a:effectLst/>
                <a:latin typeface="Arial" panose="020B0604020202020204" pitchFamily="34" charset="0"/>
                <a:cs typeface="Arial" panose="020B0604020202020204" pitchFamily="34" charset="0"/>
              </a:rPr>
              <a:t>these word vectors are context aware</a:t>
            </a:r>
            <a:endParaRPr lang="en-GB" sz="1000" i="1"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049756-CF8D-1BE9-7BEA-5BBEC07AC5EB}"/>
              </a:ext>
            </a:extLst>
          </p:cNvPr>
          <p:cNvSpPr txBox="1"/>
          <p:nvPr/>
        </p:nvSpPr>
        <p:spPr>
          <a:xfrm>
            <a:off x="3946954" y="720237"/>
            <a:ext cx="2813996" cy="846386"/>
          </a:xfrm>
          <a:prstGeom prst="rect">
            <a:avLst/>
          </a:prstGeom>
        </p:spPr>
        <p:txBody>
          <a:bodyPr wrap="square" lIns="0" tIns="0" rIns="0" bIns="0" rtlCol="0">
            <a:spAutoFit/>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100" i="1" dirty="0"/>
              <a:t>The output of the Attention Layers is passed to a Feed Forward layer for further processing and then to a Linear Layer that acts as a classifier (Depending upon the classes of words) and then to softmax </a:t>
            </a:r>
          </a:p>
        </p:txBody>
      </p:sp>
      <p:cxnSp>
        <p:nvCxnSpPr>
          <p:cNvPr id="12" name="Straight Arrow Connector 11">
            <a:extLst>
              <a:ext uri="{FF2B5EF4-FFF2-40B4-BE49-F238E27FC236}">
                <a16:creationId xmlns:a16="http://schemas.microsoft.com/office/drawing/2014/main" id="{BB58F44D-8EA8-E525-0CC9-481492A28492}"/>
              </a:ext>
            </a:extLst>
          </p:cNvPr>
          <p:cNvCxnSpPr/>
          <p:nvPr/>
        </p:nvCxnSpPr>
        <p:spPr>
          <a:xfrm>
            <a:off x="6908800" y="1036881"/>
            <a:ext cx="828203"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38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DF3AA-9B22-9FE8-D102-4F53B2B5B7A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4DA6EC75-6034-C2DF-654A-643477F28474}"/>
              </a:ext>
            </a:extLst>
          </p:cNvPr>
          <p:cNvSpPr>
            <a:spLocks noGrp="1"/>
          </p:cNvSpPr>
          <p:nvPr>
            <p:ph type="body" sz="quarter" idx="16"/>
          </p:nvPr>
        </p:nvSpPr>
        <p:spPr/>
        <p:txBody>
          <a:bodyPr/>
          <a:lstStyle/>
          <a:p>
            <a:r>
              <a:rPr lang="en-GB" sz="2400" dirty="0"/>
              <a:t>Key take-aways of the process described:</a:t>
            </a:r>
          </a:p>
        </p:txBody>
      </p:sp>
      <p:pic>
        <p:nvPicPr>
          <p:cNvPr id="4" name="Picture 3">
            <a:extLst>
              <a:ext uri="{FF2B5EF4-FFF2-40B4-BE49-F238E27FC236}">
                <a16:creationId xmlns:a16="http://schemas.microsoft.com/office/drawing/2014/main" id="{1D0AEEAC-511D-5D6A-12ED-75E63D2CC139}"/>
              </a:ext>
            </a:extLst>
          </p:cNvPr>
          <p:cNvPicPr>
            <a:picLocks noChangeAspect="1"/>
          </p:cNvPicPr>
          <p:nvPr/>
        </p:nvPicPr>
        <p:blipFill>
          <a:blip r:embed="rId3"/>
          <a:stretch>
            <a:fillRect/>
          </a:stretch>
        </p:blipFill>
        <p:spPr>
          <a:xfrm>
            <a:off x="6255031" y="492485"/>
            <a:ext cx="2895600" cy="4248150"/>
          </a:xfrm>
          <a:prstGeom prst="rect">
            <a:avLst/>
          </a:prstGeom>
        </p:spPr>
      </p:pic>
      <p:sp>
        <p:nvSpPr>
          <p:cNvPr id="7" name="TextBox 6">
            <a:extLst>
              <a:ext uri="{FF2B5EF4-FFF2-40B4-BE49-F238E27FC236}">
                <a16:creationId xmlns:a16="http://schemas.microsoft.com/office/drawing/2014/main" id="{3A0C2A4A-D519-D179-BE10-9A7F378B6551}"/>
              </a:ext>
            </a:extLst>
          </p:cNvPr>
          <p:cNvSpPr txBox="1"/>
          <p:nvPr/>
        </p:nvSpPr>
        <p:spPr>
          <a:xfrm>
            <a:off x="75630" y="654484"/>
            <a:ext cx="5486183" cy="3924151"/>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Attention weighting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All these operations encode the input to represent “attention” information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model, the attention weights help us understand what parts of text to focus on to predict the next word.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translation task, it will help the decoder to focus on specific part of the text during decoding process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solidFill>
                  <a:srgbClr val="FF0000"/>
                </a:solidFill>
              </a:rPr>
              <a:t>Eliminate need for sequential processing and semantic capture without the time stepping</a:t>
            </a:r>
          </a:p>
        </p:txBody>
      </p:sp>
    </p:spTree>
    <p:extLst>
      <p:ext uri="{BB962C8B-B14F-4D97-AF65-F5344CB8AC3E}">
        <p14:creationId xmlns:p14="http://schemas.microsoft.com/office/powerpoint/2010/main" val="294754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ChatGPT Training</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Overview of ChatGPT Training Steps</a:t>
            </a:r>
          </a:p>
          <a:p>
            <a:pPr marL="817200" lvl="1" indent="-457200">
              <a:buFont typeface="Wingdings" panose="05000000000000000000" pitchFamily="2" charset="2"/>
              <a:buChar char="q"/>
            </a:pPr>
            <a:r>
              <a:rPr lang="en-GB" sz="1600" dirty="0">
                <a:latin typeface="JLR Emeric ExtraLight"/>
              </a:rPr>
              <a:t>The Rewards Model</a:t>
            </a:r>
          </a:p>
          <a:p>
            <a:pPr marL="817200" lvl="1" indent="-457200">
              <a:buFont typeface="Wingdings" panose="05000000000000000000" pitchFamily="2" charset="2"/>
              <a:buChar char="q"/>
            </a:pPr>
            <a:r>
              <a:rPr lang="en-GB" sz="1600" dirty="0">
                <a:latin typeface="JLR Emeric ExtraLight"/>
              </a:rPr>
              <a:t>Reinforcement Learning and ChatGPT</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3673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1F29FB-2879-1E4F-6131-6852641DD6EA}"/>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0487B645-A388-068E-008F-3D1CC6604A71}"/>
              </a:ext>
            </a:extLst>
          </p:cNvPr>
          <p:cNvSpPr>
            <a:spLocks noGrp="1"/>
          </p:cNvSpPr>
          <p:nvPr>
            <p:ph type="body" sz="quarter" idx="16"/>
          </p:nvPr>
        </p:nvSpPr>
        <p:spPr/>
        <p:txBody>
          <a:bodyPr/>
          <a:lstStyle/>
          <a:p>
            <a:r>
              <a:rPr lang="en-GB" sz="2000" dirty="0"/>
              <a:t>Overview of ChatGPT Training Steps</a:t>
            </a:r>
          </a:p>
          <a:p>
            <a:endParaRPr lang="en-GB" dirty="0"/>
          </a:p>
        </p:txBody>
      </p:sp>
      <p:sp>
        <p:nvSpPr>
          <p:cNvPr id="4" name="TextBox 3">
            <a:extLst>
              <a:ext uri="{FF2B5EF4-FFF2-40B4-BE49-F238E27FC236}">
                <a16:creationId xmlns:a16="http://schemas.microsoft.com/office/drawing/2014/main" id="{4D26E317-157B-3B14-ABF1-C8F7E3C05589}"/>
              </a:ext>
            </a:extLst>
          </p:cNvPr>
          <p:cNvSpPr txBox="1"/>
          <p:nvPr/>
        </p:nvSpPr>
        <p:spPr>
          <a:xfrm>
            <a:off x="120536" y="662217"/>
            <a:ext cx="4363346"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pic>
        <p:nvPicPr>
          <p:cNvPr id="5" name="Picture 4">
            <a:extLst>
              <a:ext uri="{FF2B5EF4-FFF2-40B4-BE49-F238E27FC236}">
                <a16:creationId xmlns:a16="http://schemas.microsoft.com/office/drawing/2014/main" id="{920A5603-82E1-4FF4-DC49-D6F9E9949AD6}"/>
              </a:ext>
            </a:extLst>
          </p:cNvPr>
          <p:cNvPicPr>
            <a:picLocks noChangeAspect="1"/>
          </p:cNvPicPr>
          <p:nvPr/>
        </p:nvPicPr>
        <p:blipFill>
          <a:blip r:embed="rId2"/>
          <a:stretch>
            <a:fillRect/>
          </a:stretch>
        </p:blipFill>
        <p:spPr>
          <a:xfrm>
            <a:off x="4266724" y="1090426"/>
            <a:ext cx="4877276" cy="2708434"/>
          </a:xfrm>
          <a:prstGeom prst="rect">
            <a:avLst/>
          </a:prstGeom>
        </p:spPr>
      </p:pic>
    </p:spTree>
    <p:extLst>
      <p:ext uri="{BB962C8B-B14F-4D97-AF65-F5344CB8AC3E}">
        <p14:creationId xmlns:p14="http://schemas.microsoft.com/office/powerpoint/2010/main" val="256575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499CBD-9B3F-B513-76CF-D8B096A965AC}"/>
              </a:ext>
            </a:extLst>
          </p:cNvPr>
          <p:cNvSpPr>
            <a:spLocks noGrp="1"/>
          </p:cNvSpPr>
          <p:nvPr>
            <p:ph type="sldNum" sz="quarter" idx="12"/>
          </p:nvPr>
        </p:nvSpPr>
        <p:spPr/>
        <p:txBody>
          <a:bodyPr/>
          <a:lstStyle/>
          <a:p>
            <a:fld id="{C554A706-D19D-4C79-97F9-BC489483F7EF}" type="slidenum">
              <a:rPr lang="en-GB" smtClean="0"/>
              <a:pPr/>
              <a:t>15</a:t>
            </a:fld>
            <a:endParaRPr lang="en-GB"/>
          </a:p>
        </p:txBody>
      </p:sp>
      <p:sp>
        <p:nvSpPr>
          <p:cNvPr id="3" name="Text Placeholder 2">
            <a:extLst>
              <a:ext uri="{FF2B5EF4-FFF2-40B4-BE49-F238E27FC236}">
                <a16:creationId xmlns:a16="http://schemas.microsoft.com/office/drawing/2014/main" id="{DF3E3D27-D016-2083-2748-6AF5C024ED4A}"/>
              </a:ext>
            </a:extLst>
          </p:cNvPr>
          <p:cNvSpPr>
            <a:spLocks noGrp="1"/>
          </p:cNvSpPr>
          <p:nvPr>
            <p:ph type="body" sz="quarter" idx="16"/>
          </p:nvPr>
        </p:nvSpPr>
        <p:spPr/>
        <p:txBody>
          <a:bodyPr/>
          <a:lstStyle/>
          <a:p>
            <a:r>
              <a:rPr lang="en-GB" sz="2800" dirty="0"/>
              <a:t>ChatGPT Training </a:t>
            </a:r>
          </a:p>
        </p:txBody>
      </p:sp>
    </p:spTree>
    <p:extLst>
      <p:ext uri="{BB962C8B-B14F-4D97-AF65-F5344CB8AC3E}">
        <p14:creationId xmlns:p14="http://schemas.microsoft.com/office/powerpoint/2010/main" val="277591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16</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Reinforcement Learning and ChatGPT</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Fine tuning of the Supervised Fine Tuned Model</a:t>
            </a:r>
          </a:p>
          <a:p>
            <a:pPr marL="817200" lvl="1" indent="-457200">
              <a:buFont typeface="Wingdings" panose="05000000000000000000" pitchFamily="2" charset="2"/>
              <a:buChar char="q"/>
            </a:pPr>
            <a:r>
              <a:rPr lang="en-GB" sz="1600" dirty="0">
                <a:latin typeface="JLR Emeric ExtraLight"/>
              </a:rPr>
              <a:t>Using the Rewards model </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2199669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FB361-1B1F-144A-C4BC-0278059D0184}"/>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3" name="Text Placeholder 2">
            <a:extLst>
              <a:ext uri="{FF2B5EF4-FFF2-40B4-BE49-F238E27FC236}">
                <a16:creationId xmlns:a16="http://schemas.microsoft.com/office/drawing/2014/main" id="{E862FA1D-2297-DF75-3B72-890ECC570B5E}"/>
              </a:ext>
            </a:extLst>
          </p:cNvPr>
          <p:cNvSpPr>
            <a:spLocks noGrp="1"/>
          </p:cNvSpPr>
          <p:nvPr>
            <p:ph type="body" sz="quarter" idx="16"/>
          </p:nvPr>
        </p:nvSpPr>
        <p:spPr>
          <a:xfrm>
            <a:off x="203250" y="204667"/>
            <a:ext cx="7827512" cy="184666"/>
          </a:xfrm>
        </p:spPr>
        <p:txBody>
          <a:bodyPr/>
          <a:lstStyle/>
          <a:p>
            <a:r>
              <a:rPr lang="en-GB" sz="2000" dirty="0"/>
              <a:t>Reinforcement Learning - Definition</a:t>
            </a:r>
          </a:p>
        </p:txBody>
      </p:sp>
      <p:sp>
        <p:nvSpPr>
          <p:cNvPr id="4" name="TextBox 3">
            <a:extLst>
              <a:ext uri="{FF2B5EF4-FFF2-40B4-BE49-F238E27FC236}">
                <a16:creationId xmlns:a16="http://schemas.microsoft.com/office/drawing/2014/main" id="{59CB8F2F-9C45-D193-7663-4EE23D7DCAE2}"/>
              </a:ext>
            </a:extLst>
          </p:cNvPr>
          <p:cNvSpPr txBox="1"/>
          <p:nvPr/>
        </p:nvSpPr>
        <p:spPr>
          <a:xfrm>
            <a:off x="75247" y="1186755"/>
            <a:ext cx="3741420" cy="2769989"/>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What is Reinforcement Learning?</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Supervised Learning vs Unsupervised Learning vs Reinforcement Learning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ChatGPT and Reinforcement Learning </a:t>
            </a:r>
          </a:p>
        </p:txBody>
      </p:sp>
      <p:pic>
        <p:nvPicPr>
          <p:cNvPr id="8" name="Picture 7">
            <a:extLst>
              <a:ext uri="{FF2B5EF4-FFF2-40B4-BE49-F238E27FC236}">
                <a16:creationId xmlns:a16="http://schemas.microsoft.com/office/drawing/2014/main" id="{6C6D215F-27D6-09D5-9C3F-04272ACB0379}"/>
              </a:ext>
            </a:extLst>
          </p:cNvPr>
          <p:cNvPicPr>
            <a:picLocks noChangeAspect="1"/>
          </p:cNvPicPr>
          <p:nvPr/>
        </p:nvPicPr>
        <p:blipFill>
          <a:blip r:embed="rId2"/>
          <a:stretch>
            <a:fillRect/>
          </a:stretch>
        </p:blipFill>
        <p:spPr>
          <a:xfrm>
            <a:off x="3962831" y="1403691"/>
            <a:ext cx="5060633" cy="2186940"/>
          </a:xfrm>
          <a:prstGeom prst="rect">
            <a:avLst/>
          </a:prstGeom>
        </p:spPr>
      </p:pic>
    </p:spTree>
    <p:extLst>
      <p:ext uri="{BB962C8B-B14F-4D97-AF65-F5344CB8AC3E}">
        <p14:creationId xmlns:p14="http://schemas.microsoft.com/office/powerpoint/2010/main" val="215122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305D9-C53F-07C5-4EF5-A8CE354AB6F0}"/>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3" name="Text Placeholder 2">
            <a:extLst>
              <a:ext uri="{FF2B5EF4-FFF2-40B4-BE49-F238E27FC236}">
                <a16:creationId xmlns:a16="http://schemas.microsoft.com/office/drawing/2014/main" id="{3948A135-813D-345B-A06E-3C4273EF9DB0}"/>
              </a:ext>
            </a:extLst>
          </p:cNvPr>
          <p:cNvSpPr>
            <a:spLocks noGrp="1"/>
          </p:cNvSpPr>
          <p:nvPr>
            <p:ph type="body" sz="quarter" idx="16"/>
          </p:nvPr>
        </p:nvSpPr>
        <p:spPr/>
        <p:txBody>
          <a:bodyPr/>
          <a:lstStyle/>
          <a:p>
            <a:r>
              <a:rPr lang="en-GB" sz="2400" dirty="0"/>
              <a:t>Terminologies | Reinforcement Learning and ChatGPT</a:t>
            </a:r>
          </a:p>
        </p:txBody>
      </p:sp>
      <p:pic>
        <p:nvPicPr>
          <p:cNvPr id="4" name="Picture 3">
            <a:extLst>
              <a:ext uri="{FF2B5EF4-FFF2-40B4-BE49-F238E27FC236}">
                <a16:creationId xmlns:a16="http://schemas.microsoft.com/office/drawing/2014/main" id="{B8F17368-32FC-6DD4-0130-D1839A0D3D91}"/>
              </a:ext>
            </a:extLst>
          </p:cNvPr>
          <p:cNvPicPr>
            <a:picLocks noChangeAspect="1"/>
          </p:cNvPicPr>
          <p:nvPr/>
        </p:nvPicPr>
        <p:blipFill>
          <a:blip r:embed="rId2"/>
          <a:stretch>
            <a:fillRect/>
          </a:stretch>
        </p:blipFill>
        <p:spPr>
          <a:xfrm>
            <a:off x="5054873" y="948690"/>
            <a:ext cx="4143851" cy="2807970"/>
          </a:xfrm>
          <a:prstGeom prst="rect">
            <a:avLst/>
          </a:prstGeom>
        </p:spPr>
      </p:pic>
      <p:sp>
        <p:nvSpPr>
          <p:cNvPr id="5" name="TextBox 4">
            <a:extLst>
              <a:ext uri="{FF2B5EF4-FFF2-40B4-BE49-F238E27FC236}">
                <a16:creationId xmlns:a16="http://schemas.microsoft.com/office/drawing/2014/main" id="{7A432FC8-62A6-D1BC-0B4E-6C5B0F83AF8A}"/>
              </a:ext>
            </a:extLst>
          </p:cNvPr>
          <p:cNvSpPr txBox="1"/>
          <p:nvPr/>
        </p:nvSpPr>
        <p:spPr>
          <a:xfrm>
            <a:off x="137160" y="754380"/>
            <a:ext cx="2346960" cy="110799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Agent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State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Action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Policy</a:t>
            </a:r>
          </a:p>
        </p:txBody>
      </p:sp>
      <p:pic>
        <p:nvPicPr>
          <p:cNvPr id="6" name="Picture 5">
            <a:extLst>
              <a:ext uri="{FF2B5EF4-FFF2-40B4-BE49-F238E27FC236}">
                <a16:creationId xmlns:a16="http://schemas.microsoft.com/office/drawing/2014/main" id="{41B4C7AF-3D92-CE61-90AD-098C3F66F256}"/>
              </a:ext>
            </a:extLst>
          </p:cNvPr>
          <p:cNvPicPr>
            <a:picLocks noChangeAspect="1"/>
          </p:cNvPicPr>
          <p:nvPr/>
        </p:nvPicPr>
        <p:blipFill>
          <a:blip r:embed="rId3"/>
          <a:stretch>
            <a:fillRect/>
          </a:stretch>
        </p:blipFill>
        <p:spPr>
          <a:xfrm>
            <a:off x="63430" y="2207895"/>
            <a:ext cx="4070509" cy="2425541"/>
          </a:xfrm>
          <a:prstGeom prst="rect">
            <a:avLst/>
          </a:prstGeom>
          <a:ln w="28575">
            <a:solidFill>
              <a:schemeClr val="tx1"/>
            </a:solidFill>
          </a:ln>
        </p:spPr>
      </p:pic>
    </p:spTree>
    <p:extLst>
      <p:ext uri="{BB962C8B-B14F-4D97-AF65-F5344CB8AC3E}">
        <p14:creationId xmlns:p14="http://schemas.microsoft.com/office/powerpoint/2010/main" val="393224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endParaRPr lang="en-GB" sz="3200" dirty="0">
              <a:latin typeface="JLR Emeric ExtraLight"/>
            </a:endParaRPr>
          </a:p>
          <a:p>
            <a:pPr marL="817200" lvl="1" indent="-457200">
              <a:buFont typeface="Wingdings" panose="05000000000000000000" pitchFamily="2" charset="2"/>
              <a:buChar char="q"/>
            </a:pPr>
            <a:endParaRPr lang="en-GB" sz="1600" dirty="0">
              <a:latin typeface="JLR Emeric ExtraLight"/>
              <a:hlinkClick r:id="rId3"/>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4" name="Object 3">
                        <a:extLst>
                          <a:ext uri="{FF2B5EF4-FFF2-40B4-BE49-F238E27FC236}">
                            <a16:creationId xmlns:a16="http://schemas.microsoft.com/office/drawing/2014/main" id="{FDBF0239-43EA-1639-21AD-6D3D69A6188F}"/>
                          </a:ext>
                        </a:extLst>
                      </p:cNvPr>
                      <p:cNvPicPr/>
                      <p:nvPr/>
                    </p:nvPicPr>
                    <p:blipFill/>
                    <p:spPr>
                      <a:xfrm>
                        <a:off x="1524000" y="539750"/>
                        <a:ext cx="6096000" cy="40640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7DA7D3DE-1A61-4DF3-AE23-2526B496F5C6}"/>
              </a:ext>
            </a:extLst>
          </p:cNvPr>
          <p:cNvPicPr>
            <a:picLocks noChangeAspect="1"/>
          </p:cNvPicPr>
          <p:nvPr/>
        </p:nvPicPr>
        <p:blipFill>
          <a:blip r:embed="rId5"/>
          <a:stretch>
            <a:fillRect/>
          </a:stretch>
        </p:blipFill>
        <p:spPr>
          <a:xfrm>
            <a:off x="5009197" y="839152"/>
            <a:ext cx="4070509" cy="2425541"/>
          </a:xfrm>
          <a:prstGeom prst="rect">
            <a:avLst/>
          </a:prstGeom>
        </p:spPr>
      </p:pic>
      <p:sp>
        <p:nvSpPr>
          <p:cNvPr id="9" name="TextBox 8">
            <a:extLst>
              <a:ext uri="{FF2B5EF4-FFF2-40B4-BE49-F238E27FC236}">
                <a16:creationId xmlns:a16="http://schemas.microsoft.com/office/drawing/2014/main" id="{3BC387EC-5A95-EA3A-0E64-1D86BB26BCD1}"/>
              </a:ext>
            </a:extLst>
          </p:cNvPr>
          <p:cNvSpPr txBox="1"/>
          <p:nvPr/>
        </p:nvSpPr>
        <p:spPr>
          <a:xfrm>
            <a:off x="297180" y="144780"/>
            <a:ext cx="7719060" cy="369332"/>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2400" dirty="0">
                <a:latin typeface="JLR Emeric ExtraLight" panose="02000503040000020004" pitchFamily="2" charset="0"/>
                <a:cs typeface="Calibri Light" panose="020F0302020204030204" pitchFamily="34" charset="0"/>
              </a:rPr>
              <a:t>Fine Tuning the Supervised Fine Tuned Model</a:t>
            </a:r>
          </a:p>
        </p:txBody>
      </p:sp>
    </p:spTree>
    <p:extLst>
      <p:ext uri="{BB962C8B-B14F-4D97-AF65-F5344CB8AC3E}">
        <p14:creationId xmlns:p14="http://schemas.microsoft.com/office/powerpoint/2010/main" val="3906924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526391" y="580988"/>
            <a:ext cx="3943350" cy="2286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437142" y="94376"/>
            <a:ext cx="5543550" cy="17145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953598" y="1139852"/>
            <a:ext cx="6215063" cy="835819"/>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669900" y="3454516"/>
            <a:ext cx="8474101" cy="1131079"/>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14313" indent="-214313">
              <a:buFont typeface="Arial" panose="020B0604020202020204" pitchFamily="34" charset="0"/>
              <a:buChar char="•"/>
            </a:pPr>
            <a:endParaRPr lang="en-GB" sz="1350" dirty="0">
              <a:latin typeface="JLR Emeric ExtraLight" panose="02000503040000020004" pitchFamily="2" charset="0"/>
              <a:ea typeface="DengXian" panose="02010600030101010101" pitchFamily="2" charset="-122"/>
              <a:cs typeface="Arial" panose="020B0604020202020204" pitchFamily="34" charset="0"/>
            </a:endParaRPr>
          </a:p>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14313" indent="-214313">
              <a:buFont typeface="Arial" panose="020B0604020202020204" pitchFamily="34" charset="0"/>
              <a:buChar char="•"/>
            </a:pPr>
            <a:endParaRPr lang="en-GB" sz="1350"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3599892" y="1545636"/>
            <a:ext cx="0" cy="8100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2627784" y="2616421"/>
            <a:ext cx="1998221"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1817694" y="1545636"/>
            <a:ext cx="1566174" cy="1242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305526" y="2898746"/>
            <a:ext cx="2322258"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6732240" y="1545636"/>
            <a:ext cx="0" cy="1070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6030163" y="2790139"/>
            <a:ext cx="1836200" cy="300082"/>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5038836" y="-137668"/>
            <a:ext cx="607628" cy="218937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9" name="TextBox 18">
            <a:extLst>
              <a:ext uri="{FF2B5EF4-FFF2-40B4-BE49-F238E27FC236}">
                <a16:creationId xmlns:a16="http://schemas.microsoft.com/office/drawing/2014/main" id="{D9B2CE5C-05B5-FD30-B822-E7851C198EC9}"/>
              </a:ext>
            </a:extLst>
          </p:cNvPr>
          <p:cNvSpPr txBox="1"/>
          <p:nvPr/>
        </p:nvSpPr>
        <p:spPr>
          <a:xfrm>
            <a:off x="4567123" y="240760"/>
            <a:ext cx="2484276" cy="461665"/>
          </a:xfrm>
          <a:prstGeom prst="rect">
            <a:avLst/>
          </a:prstGeom>
          <a:noFill/>
        </p:spPr>
        <p:txBody>
          <a:bodyPr wrap="square" rtlCol="0">
            <a:spAutoFit/>
          </a:bodyPr>
          <a:lstStyle/>
          <a:p>
            <a:r>
              <a:rPr lang="en-GB" sz="12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21</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22</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23</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24</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25</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26</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27</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28</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29</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553997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Feed Forward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FD56985F-50C7-3C20-CB0A-BA9AD9C26A10}"/>
              </a:ext>
            </a:extLst>
          </p:cNvPr>
          <p:cNvPicPr>
            <a:picLocks noChangeAspect="1"/>
          </p:cNvPicPr>
          <p:nvPr/>
        </p:nvPicPr>
        <p:blipFill>
          <a:blip r:embed="rId3"/>
          <a:stretch>
            <a:fillRect/>
          </a:stretch>
        </p:blipFill>
        <p:spPr>
          <a:xfrm>
            <a:off x="6409686" y="763645"/>
            <a:ext cx="2696528" cy="1661351"/>
          </a:xfrm>
          <a:prstGeom prst="rect">
            <a:avLst/>
          </a:prstGeom>
          <a:ln>
            <a:solidFill>
              <a:schemeClr val="tx1"/>
            </a:solidFill>
          </a:ln>
        </p:spPr>
      </p:pic>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4"/>
          <a:stretch>
            <a:fillRect/>
          </a:stretch>
        </p:blipFill>
        <p:spPr>
          <a:xfrm>
            <a:off x="4133939" y="2405166"/>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5"/>
          <a:stretch>
            <a:fillRect/>
          </a:stretch>
        </p:blipFill>
        <p:spPr>
          <a:xfrm>
            <a:off x="1163757" y="4392742"/>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6"/>
          <a:stretch>
            <a:fillRect/>
          </a:stretch>
        </p:blipFill>
        <p:spPr>
          <a:xfrm>
            <a:off x="3638481" y="4297733"/>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7"/>
          <a:stretch>
            <a:fillRect/>
          </a:stretch>
        </p:blipFill>
        <p:spPr>
          <a:xfrm>
            <a:off x="6954701" y="2405166"/>
            <a:ext cx="2185988"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8"/>
          <a:stretch>
            <a:fillRect/>
          </a:stretch>
        </p:blipFill>
        <p:spPr>
          <a:xfrm>
            <a:off x="5890478" y="3638839"/>
            <a:ext cx="2523648" cy="1116806"/>
          </a:xfrm>
          <a:prstGeom prst="rect">
            <a:avLst/>
          </a:prstGeom>
          <a:ln>
            <a:solidFill>
              <a:schemeClr val="tx1"/>
            </a:solidFill>
          </a:ln>
        </p:spPr>
      </p:pic>
      <p:sp>
        <p:nvSpPr>
          <p:cNvPr id="31" name="Arrow: Curved Up 30">
            <a:extLst>
              <a:ext uri="{FF2B5EF4-FFF2-40B4-BE49-F238E27FC236}">
                <a16:creationId xmlns:a16="http://schemas.microsoft.com/office/drawing/2014/main" id="{59B269B5-32F1-AF09-FA91-649CBC3F7332}"/>
              </a:ext>
            </a:extLst>
          </p:cNvPr>
          <p:cNvSpPr/>
          <p:nvPr/>
        </p:nvSpPr>
        <p:spPr>
          <a:xfrm>
            <a:off x="2956301" y="4069933"/>
            <a:ext cx="537328" cy="291703"/>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37" name="Picture 36">
            <a:extLst>
              <a:ext uri="{FF2B5EF4-FFF2-40B4-BE49-F238E27FC236}">
                <a16:creationId xmlns:a16="http://schemas.microsoft.com/office/drawing/2014/main" id="{AD9126FD-2D63-BDF4-9130-46A6F72DCD7D}"/>
              </a:ext>
            </a:extLst>
          </p:cNvPr>
          <p:cNvPicPr>
            <a:picLocks noChangeAspect="1"/>
          </p:cNvPicPr>
          <p:nvPr/>
        </p:nvPicPr>
        <p:blipFill>
          <a:blip r:embed="rId9"/>
          <a:stretch>
            <a:fillRect/>
          </a:stretch>
        </p:blipFill>
        <p:spPr>
          <a:xfrm>
            <a:off x="4451220" y="910664"/>
            <a:ext cx="1697355" cy="1367314"/>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3573306" y="3920243"/>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Tree>
    <p:extLst>
      <p:ext uri="{BB962C8B-B14F-4D97-AF65-F5344CB8AC3E}">
        <p14:creationId xmlns:p14="http://schemas.microsoft.com/office/powerpoint/2010/main" val="3222310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30</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31</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32</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33</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48671" y="125707"/>
            <a:ext cx="8180929" cy="600157"/>
          </a:xfrm>
        </p:spPr>
        <p:txBody>
          <a:bodyPr/>
          <a:lstStyle/>
          <a:p>
            <a:r>
              <a:rPr lang="en-GB" sz="2400" dirty="0"/>
              <a:t>Problems in Recurrent Neural Networks (RNNs) - Continued</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60098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get rid of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parallelize the computation?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 – following concatenation?</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b="1" dirty="0"/>
              <a:t> </a:t>
            </a:r>
            <a:r>
              <a:rPr lang="en-GB" dirty="0"/>
              <a:t>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t>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solidFill>
                  <a:srgbClr val="FF0000"/>
                </a:solidFill>
              </a:rPr>
              <a:t> </a:t>
            </a:r>
            <a:r>
              <a:rPr lang="en-GB" dirty="0"/>
              <a:t>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061857" y="1104483"/>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315086" y="925919"/>
            <a:ext cx="4572000" cy="3693319"/>
          </a:xfrm>
          <a:prstGeom prst="rect">
            <a:avLst/>
          </a:prstGeom>
          <a:noFill/>
        </p:spPr>
        <p:txBody>
          <a:bodyPr wrap="square">
            <a:spAutoFit/>
          </a:bodyPr>
          <a:lstStyle/>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Pay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kern="100" dirty="0">
                <a:effectLst/>
                <a:latin typeface="Calibri" panose="020F0502020204030204" pitchFamily="34" charset="0"/>
                <a:ea typeface="DengXian" panose="02010600030101010101" pitchFamily="2" charset="-122"/>
                <a:cs typeface="Arial" panose="020B0604020202020204" pitchFamily="34" charset="0"/>
              </a:rPr>
              <a:t>” to specific parts of the image</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kern="100" dirty="0">
                <a:latin typeface="Calibri" panose="020F0502020204030204" pitchFamily="34" charset="0"/>
                <a:ea typeface="DengXian" panose="02010600030101010101" pitchFamily="2" charset="-122"/>
                <a:cs typeface="Arial" panose="020B0604020202020204" pitchFamily="34" charset="0"/>
              </a:rPr>
              <a:t>“</a:t>
            </a:r>
            <a:r>
              <a:rPr lang="en-GB" i="1" kern="100" dirty="0">
                <a:latin typeface="Calibri" panose="020F0502020204030204" pitchFamily="34" charset="0"/>
                <a:ea typeface="DengXian" panose="02010600030101010101" pitchFamily="2" charset="-122"/>
                <a:cs typeface="Arial" panose="020B0604020202020204" pitchFamily="34" charset="0"/>
              </a:rPr>
              <a:t>Attend</a:t>
            </a:r>
            <a:r>
              <a:rPr lang="en-GB" kern="100" dirty="0">
                <a:latin typeface="Calibri" panose="020F0502020204030204" pitchFamily="34" charset="0"/>
                <a:ea typeface="DengXian" panose="02010600030101010101" pitchFamily="2" charset="-122"/>
                <a:cs typeface="Arial" panose="020B0604020202020204" pitchFamily="34" charset="0"/>
              </a:rPr>
              <a:t>” to what is important in sequential data </a:t>
            </a:r>
            <a:endParaRPr lang="en-GB" dirty="0"/>
          </a:p>
          <a:p>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Concept of “</a:t>
            </a:r>
            <a:r>
              <a:rPr lang="en-GB" sz="1800" b="1"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b="1" kern="100" dirty="0">
                <a:effectLst/>
                <a:latin typeface="Calibri" panose="020F0502020204030204" pitchFamily="34" charset="0"/>
                <a:ea typeface="DengXian" panose="02010600030101010101" pitchFamily="2" charset="-122"/>
                <a:cs typeface="Arial" panose="020B0604020202020204" pitchFamily="34" charset="0"/>
              </a:rPr>
              <a:t>”</a:t>
            </a:r>
          </a:p>
          <a:p>
            <a:pPr marL="285750" indent="-285750">
              <a:buFont typeface="Arial" panose="020B0604020202020204" pitchFamily="34" charset="0"/>
              <a:buChar char="•"/>
            </a:pPr>
            <a:endParaRPr lang="en-GB" b="1"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do we scan text?</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058" y="3657530"/>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587817" y="4208234"/>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 – “</a:t>
            </a:r>
            <a:r>
              <a:rPr lang="en-GB" i="1" dirty="0"/>
              <a:t>attention</a:t>
            </a:r>
            <a:r>
              <a:rPr lang="en-GB" dirty="0"/>
              <a:t>”</a:t>
            </a:r>
          </a:p>
        </p:txBody>
      </p:sp>
      <p:sp>
        <p:nvSpPr>
          <p:cNvPr id="6" name="TextBox 5">
            <a:extLst>
              <a:ext uri="{FF2B5EF4-FFF2-40B4-BE49-F238E27FC236}">
                <a16:creationId xmlns:a16="http://schemas.microsoft.com/office/drawing/2014/main" id="{0D69EA7F-4548-CCA6-DCE6-3903093E1E63}"/>
              </a:ext>
            </a:extLst>
          </p:cNvPr>
          <p:cNvSpPr txBox="1"/>
          <p:nvPr/>
        </p:nvSpPr>
        <p:spPr>
          <a:xfrm>
            <a:off x="6283121" y="735485"/>
            <a:ext cx="186163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Image:</a:t>
            </a:r>
          </a:p>
        </p:txBody>
      </p:sp>
      <p:sp>
        <p:nvSpPr>
          <p:cNvPr id="8" name="TextBox 7">
            <a:extLst>
              <a:ext uri="{FF2B5EF4-FFF2-40B4-BE49-F238E27FC236}">
                <a16:creationId xmlns:a16="http://schemas.microsoft.com/office/drawing/2014/main" id="{3B217063-0069-F9B7-EEBF-57A3033848CD}"/>
              </a:ext>
            </a:extLst>
          </p:cNvPr>
          <p:cNvSpPr txBox="1"/>
          <p:nvPr/>
        </p:nvSpPr>
        <p:spPr>
          <a:xfrm>
            <a:off x="5720058" y="3403076"/>
            <a:ext cx="224559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Text</a:t>
            </a:r>
            <a:r>
              <a:rPr lang="en-GB" dirty="0"/>
              <a:t>:</a:t>
            </a:r>
          </a:p>
        </p:txBody>
      </p:sp>
      <p:cxnSp>
        <p:nvCxnSpPr>
          <p:cNvPr id="11" name="Straight Arrow Connector 10">
            <a:extLst>
              <a:ext uri="{FF2B5EF4-FFF2-40B4-BE49-F238E27FC236}">
                <a16:creationId xmlns:a16="http://schemas.microsoft.com/office/drawing/2014/main" id="{090D6A87-DD37-8E61-ACAF-5F690BFEF4D7}"/>
              </a:ext>
            </a:extLst>
          </p:cNvPr>
          <p:cNvCxnSpPr/>
          <p:nvPr/>
        </p:nvCxnSpPr>
        <p:spPr>
          <a:xfrm>
            <a:off x="2897369" y="3843867"/>
            <a:ext cx="2624484"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209827" y="1410256"/>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 Query, Key, Value</a:t>
            </a:r>
          </a:p>
          <a:p>
            <a:pPr marL="817200" lvl="1" indent="-457200">
              <a:buFont typeface="Wingdings" panose="05000000000000000000" pitchFamily="2" charset="2"/>
              <a:buChar char="q"/>
            </a:pPr>
            <a:r>
              <a:rPr lang="en-GB" sz="1600" dirty="0">
                <a:latin typeface="JLR Emeric ExtraLight"/>
              </a:rPr>
              <a:t>Attention in Transformers</a:t>
            </a:r>
          </a:p>
          <a:p>
            <a:pPr marL="817200" lvl="1" indent="-457200">
              <a:buFont typeface="Wingdings" panose="05000000000000000000" pitchFamily="2" charset="2"/>
              <a:buChar char="q"/>
            </a:pPr>
            <a:r>
              <a:rPr lang="en-GB" sz="1600" dirty="0">
                <a:latin typeface="JLR Emeric ExtraLight"/>
              </a:rPr>
              <a:t>An overview of  the Transformer Architecture and </a:t>
            </a:r>
          </a:p>
          <a:p>
            <a:pPr lvl="1" indent="0">
              <a:buNone/>
            </a:pPr>
            <a:r>
              <a:rPr lang="en-GB" sz="1600" dirty="0">
                <a:latin typeface="JLR Emeric ExtraLight"/>
              </a:rPr>
              <a:t>          understand the ‘heart’ of the architecture : </a:t>
            </a:r>
            <a:r>
              <a:rPr lang="en-GB" sz="2400" b="1" dirty="0">
                <a:solidFill>
                  <a:srgbClr val="FF0000"/>
                </a:solidFill>
                <a:latin typeface="JLR Emeric ExtraLight"/>
              </a:rPr>
              <a:t>Attention</a:t>
            </a:r>
          </a:p>
          <a:p>
            <a:pPr lvl="1" indent="0">
              <a:buNone/>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394709" y="662298"/>
            <a:ext cx="235269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200" y="838984"/>
            <a:ext cx="4564380" cy="3211195"/>
          </a:xfrm>
          <a:prstGeom prst="rect">
            <a:avLst/>
          </a:prstGeom>
          <a:noFill/>
          <a:ln>
            <a:noFill/>
          </a:ln>
        </p:spPr>
      </p:pic>
      <p:sp>
        <p:nvSpPr>
          <p:cNvPr id="5" name="TextBox 4">
            <a:extLst>
              <a:ext uri="{FF2B5EF4-FFF2-40B4-BE49-F238E27FC236}">
                <a16:creationId xmlns:a16="http://schemas.microsoft.com/office/drawing/2014/main" id="{4CD7C1D5-69BE-9045-B2FB-D6D8B1DFD0BF}"/>
              </a:ext>
            </a:extLst>
          </p:cNvPr>
          <p:cNvSpPr txBox="1"/>
          <p:nvPr/>
        </p:nvSpPr>
        <p:spPr>
          <a:xfrm>
            <a:off x="137420" y="838984"/>
            <a:ext cx="4238901"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E.g. You Tube video search (</a:t>
            </a:r>
            <a:r>
              <a:rPr lang="en-GB" dirty="0">
                <a:solidFill>
                  <a:srgbClr val="FF0000"/>
                </a:solidFill>
              </a:rPr>
              <a:t>Query</a:t>
            </a:r>
            <a:r>
              <a:rPr lang="en-GB" dirty="0"/>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Key-1</a:t>
            </a:r>
            <a:r>
              <a:rPr lang="en-GB" dirty="0"/>
              <a:t>, </a:t>
            </a:r>
            <a:r>
              <a:rPr lang="en-GB" dirty="0">
                <a:solidFill>
                  <a:srgbClr val="FF0000"/>
                </a:solidFill>
              </a:rPr>
              <a:t>Key-2</a:t>
            </a:r>
            <a:r>
              <a:rPr lang="en-GB" dirty="0"/>
              <a:t>, </a:t>
            </a:r>
            <a:r>
              <a:rPr lang="en-GB" dirty="0">
                <a:solidFill>
                  <a:srgbClr val="FF0000"/>
                </a:solidFill>
              </a:rPr>
              <a:t>Key-3</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You spot the relevant videos (</a:t>
            </a:r>
            <a:r>
              <a:rPr lang="en-GB" dirty="0">
                <a:solidFill>
                  <a:srgbClr val="FF0000"/>
                </a:solidFill>
              </a:rPr>
              <a:t>similarity</a:t>
            </a:r>
            <a:r>
              <a:rPr lang="en-GB" dirty="0"/>
              <a:t> with the title)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Similarity metric – similarity between the query and the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Cosine Similarity (Dot Product)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p:txBody>
      </p:sp>
      <p:pic>
        <p:nvPicPr>
          <p:cNvPr id="8" name="Picture 7">
            <a:extLst>
              <a:ext uri="{FF2B5EF4-FFF2-40B4-BE49-F238E27FC236}">
                <a16:creationId xmlns:a16="http://schemas.microsoft.com/office/drawing/2014/main" id="{91E45D3D-47D3-3F3A-9A75-F0BBBB70A650}"/>
              </a:ext>
            </a:extLst>
          </p:cNvPr>
          <p:cNvPicPr>
            <a:picLocks noChangeAspect="1"/>
          </p:cNvPicPr>
          <p:nvPr/>
        </p:nvPicPr>
        <p:blipFill>
          <a:blip r:embed="rId4"/>
          <a:stretch>
            <a:fillRect/>
          </a:stretch>
        </p:blipFill>
        <p:spPr>
          <a:xfrm>
            <a:off x="191359" y="4018410"/>
            <a:ext cx="5139214" cy="737235"/>
          </a:xfrm>
          <a:prstGeom prst="rect">
            <a:avLst/>
          </a:prstGeom>
        </p:spPr>
      </p:pic>
      <p:sp>
        <p:nvSpPr>
          <p:cNvPr id="6" name="TextBox 5">
            <a:extLst>
              <a:ext uri="{FF2B5EF4-FFF2-40B4-BE49-F238E27FC236}">
                <a16:creationId xmlns:a16="http://schemas.microsoft.com/office/drawing/2014/main" id="{69A2D2CB-5B40-045C-2595-4C8459C226A5}"/>
              </a:ext>
            </a:extLst>
          </p:cNvPr>
          <p:cNvSpPr txBox="1"/>
          <p:nvPr/>
        </p:nvSpPr>
        <p:spPr>
          <a:xfrm>
            <a:off x="7118252" y="3200400"/>
            <a:ext cx="1638886" cy="215444"/>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400" dirty="0">
                <a:highlight>
                  <a:srgbClr val="FFFF00"/>
                </a:highlight>
              </a:rPr>
              <a:t>best matched video</a:t>
            </a:r>
          </a:p>
        </p:txBody>
      </p:sp>
      <p:sp>
        <p:nvSpPr>
          <p:cNvPr id="7" name="Arrow: Curved Left 6">
            <a:extLst>
              <a:ext uri="{FF2B5EF4-FFF2-40B4-BE49-F238E27FC236}">
                <a16:creationId xmlns:a16="http://schemas.microsoft.com/office/drawing/2014/main" id="{DBE90FC5-EDE8-9453-9B43-5C368AAD7703}"/>
              </a:ext>
            </a:extLst>
          </p:cNvPr>
          <p:cNvSpPr/>
          <p:nvPr/>
        </p:nvSpPr>
        <p:spPr>
          <a:xfrm>
            <a:off x="8440615" y="3087858"/>
            <a:ext cx="189914" cy="215444"/>
          </a:xfrm>
          <a:prstGeom prst="curvedLeft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schemas.microsoft.com/office/2006/documentManagement/types"/>
    <ds:schemaRef ds:uri="http://purl.org/dc/elements/1.1/"/>
    <ds:schemaRef ds:uri="http://www.w3.org/XML/1998/namespace"/>
    <ds:schemaRef ds:uri="http://purl.org/dc/dcmitype/"/>
    <ds:schemaRef ds:uri="http://purl.org/dc/terms/"/>
    <ds:schemaRef ds:uri="5ed216b9-22f4-4d62-afd0-890ca5f83575"/>
    <ds:schemaRef ds:uri="http://schemas.microsoft.com/office/2006/metadata/propertie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3699</Words>
  <Application>Microsoft Office PowerPoint</Application>
  <PresentationFormat>On-screen Show (16:9)</PresentationFormat>
  <Paragraphs>485</Paragraphs>
  <Slides>33</Slides>
  <Notes>16</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46" baseType="lpstr">
      <vt:lpstr>-apple-system</vt:lpstr>
      <vt:lpstr>Arial,Sans-Serif</vt:lpstr>
      <vt:lpstr>Arial</vt:lpstr>
      <vt:lpstr>Calibri</vt:lpstr>
      <vt:lpstr>Courier New</vt:lpstr>
      <vt:lpstr>JLR Emeric</vt:lpstr>
      <vt:lpstr>JLR Emeric ExtraLight</vt:lpstr>
      <vt:lpstr>JLR Emeric SemiBold</vt:lpstr>
      <vt:lpstr>Symbol</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73</cp:revision>
  <dcterms:created xsi:type="dcterms:W3CDTF">2022-05-10T07:59:21Z</dcterms:created>
  <dcterms:modified xsi:type="dcterms:W3CDTF">2023-05-24T18:12:50Z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